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74" r:id="rId3"/>
    <p:sldId id="275" r:id="rId4"/>
    <p:sldId id="257" r:id="rId5"/>
    <p:sldId id="258" r:id="rId6"/>
    <p:sldId id="276" r:id="rId7"/>
    <p:sldId id="277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93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04" autoAdjust="0"/>
    <p:restoredTop sz="94660"/>
  </p:normalViewPr>
  <p:slideViewPr>
    <p:cSldViewPr>
      <p:cViewPr varScale="1">
        <p:scale>
          <a:sx n="87" d="100"/>
          <a:sy n="87" d="100"/>
        </p:scale>
        <p:origin x="97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AC7479-A6FE-B84E-928F-A9C6A7E2B45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CC72E3-AC66-984B-BFBD-C9ACA6B1B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475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C72E3-AC66-984B-BFBD-C9ACA6B1B30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091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A3BED3F-5578-4361-8E80-E0A00F5A3754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F280763-3E99-4A8E-8E5B-2772FB4568B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BED3F-5578-4361-8E80-E0A00F5A3754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80763-3E99-4A8E-8E5B-2772FB4568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9A3BED3F-5578-4361-8E80-E0A00F5A3754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F280763-3E99-4A8E-8E5B-2772FB4568B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BED3F-5578-4361-8E80-E0A00F5A3754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F280763-3E99-4A8E-8E5B-2772FB4568B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BED3F-5578-4361-8E80-E0A00F5A3754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F280763-3E99-4A8E-8E5B-2772FB4568B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A3BED3F-5578-4361-8E80-E0A00F5A3754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F280763-3E99-4A8E-8E5B-2772FB4568B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A3BED3F-5578-4361-8E80-E0A00F5A3754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F280763-3E99-4A8E-8E5B-2772FB4568B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BED3F-5578-4361-8E80-E0A00F5A3754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F280763-3E99-4A8E-8E5B-2772FB4568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BED3F-5578-4361-8E80-E0A00F5A3754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F280763-3E99-4A8E-8E5B-2772FB4568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BED3F-5578-4361-8E80-E0A00F5A3754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F280763-3E99-4A8E-8E5B-2772FB4568B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9A3BED3F-5578-4361-8E80-E0A00F5A3754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F280763-3E99-4A8E-8E5B-2772FB4568B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A3BED3F-5578-4361-8E80-E0A00F5A3754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F280763-3E99-4A8E-8E5B-2772FB4568B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eacherspayteachers.com/Store/Absea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3200400"/>
            <a:ext cx="6477000" cy="2667000"/>
          </a:xfrm>
        </p:spPr>
        <p:txBody>
          <a:bodyPr>
            <a:noAutofit/>
          </a:bodyPr>
          <a:lstStyle/>
          <a:p>
            <a:r>
              <a:rPr lang="en-US" sz="7000" dirty="0" smtClean="0">
                <a:latin typeface="Arial Narrow" panose="020B0606020202030204" pitchFamily="34" charset="0"/>
                <a:ea typeface="ParentTrees" panose="02000603000000000000" pitchFamily="2" charset="0"/>
              </a:rPr>
              <a:t>Find THAT Volume!</a:t>
            </a:r>
            <a:br>
              <a:rPr lang="en-US" sz="7000" dirty="0" smtClean="0">
                <a:latin typeface="Arial Narrow" panose="020B0606020202030204" pitchFamily="34" charset="0"/>
                <a:ea typeface="ParentTrees" panose="02000603000000000000" pitchFamily="2" charset="0"/>
              </a:rPr>
            </a:br>
            <a:r>
              <a:rPr lang="en-US" sz="3700" dirty="0" smtClean="0">
                <a:latin typeface="Arial Narrow" panose="020B0606020202030204" pitchFamily="34" charset="0"/>
                <a:ea typeface="ParentTrees" panose="02000603000000000000" pitchFamily="2" charset="0"/>
              </a:rPr>
              <a:t>(5.MD.C.5)</a:t>
            </a:r>
            <a:endParaRPr lang="en-US" sz="3700" dirty="0">
              <a:latin typeface="Arial Narrow" panose="020B0606020202030204" pitchFamily="34" charset="0"/>
              <a:ea typeface="ParentTrees" panose="02000603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 smtClean="0">
                <a:latin typeface="Arial Narrow" panose="020B0606020202030204" pitchFamily="34" charset="0"/>
                <a:ea typeface="ParentTrees" panose="02000603000000000000" pitchFamily="2" charset="0"/>
              </a:rPr>
              <a:t>Find the volume of the composite figure below.</a:t>
            </a:r>
            <a:endParaRPr lang="en-US" sz="4000" dirty="0">
              <a:latin typeface="Arial Narrow" panose="020B0606020202030204" pitchFamily="34" charset="0"/>
              <a:ea typeface="ParentTrees" panose="02000603000000000000" pitchFamily="2" charset="0"/>
            </a:endParaRPr>
          </a:p>
        </p:txBody>
      </p:sp>
      <p:sp>
        <p:nvSpPr>
          <p:cNvPr id="5" name="Cube 4"/>
          <p:cNvSpPr/>
          <p:nvPr/>
        </p:nvSpPr>
        <p:spPr>
          <a:xfrm>
            <a:off x="3048000" y="3048000"/>
            <a:ext cx="3200400" cy="2819400"/>
          </a:xfrm>
          <a:prstGeom prst="cub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ube 5"/>
          <p:cNvSpPr/>
          <p:nvPr/>
        </p:nvSpPr>
        <p:spPr>
          <a:xfrm>
            <a:off x="3429000" y="2120521"/>
            <a:ext cx="2819400" cy="1295400"/>
          </a:xfrm>
          <a:prstGeom prst="cub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362200" y="4648200"/>
            <a:ext cx="13716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 Narrow" panose="020B0606020202030204" pitchFamily="34" charset="0"/>
              </a:rPr>
              <a:t>10 in</a:t>
            </a:r>
            <a:endParaRPr lang="en-US" sz="2400" dirty="0">
              <a:latin typeface="Arial Narrow" panose="020B0606020202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38600" y="5791200"/>
            <a:ext cx="13716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latin typeface="Arial Narrow" panose="020B0606020202030204" pitchFamily="34" charset="0"/>
              </a:rPr>
              <a:t>8 in</a:t>
            </a:r>
            <a:endParaRPr lang="en-US" sz="2500" dirty="0">
              <a:latin typeface="Arial Narrow" panose="020B0606020202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24200" y="1905000"/>
            <a:ext cx="13716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latin typeface="Arial Narrow" panose="020B0606020202030204" pitchFamily="34" charset="0"/>
              </a:rPr>
              <a:t>4</a:t>
            </a:r>
            <a:r>
              <a:rPr lang="en-US" sz="2500" dirty="0" smtClean="0">
                <a:latin typeface="Arial Narrow" panose="020B0606020202030204" pitchFamily="34" charset="0"/>
              </a:rPr>
              <a:t> in</a:t>
            </a:r>
            <a:endParaRPr lang="en-US" sz="2500" dirty="0">
              <a:latin typeface="Arial Narrow" panose="020B0606020202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91200" y="5396033"/>
            <a:ext cx="13716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latin typeface="Arial Narrow" panose="020B0606020202030204" pitchFamily="34" charset="0"/>
              </a:rPr>
              <a:t>9</a:t>
            </a:r>
            <a:r>
              <a:rPr lang="en-US" sz="2500" dirty="0" smtClean="0">
                <a:latin typeface="Arial Narrow" panose="020B0606020202030204" pitchFamily="34" charset="0"/>
              </a:rPr>
              <a:t> in</a:t>
            </a:r>
            <a:endParaRPr lang="en-US" sz="2500" dirty="0">
              <a:latin typeface="Arial Narrow" panose="020B0606020202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19400" y="2667000"/>
            <a:ext cx="13716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latin typeface="Arial Narrow" panose="020B0606020202030204" pitchFamily="34" charset="0"/>
              </a:rPr>
              <a:t>5</a:t>
            </a:r>
            <a:r>
              <a:rPr lang="en-US" sz="2500" dirty="0" smtClean="0">
                <a:latin typeface="Arial Narrow" panose="020B0606020202030204" pitchFamily="34" charset="0"/>
              </a:rPr>
              <a:t> in</a:t>
            </a:r>
            <a:endParaRPr lang="en-US" sz="2500" dirty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000" dirty="0" smtClean="0">
                <a:latin typeface="Arial Narrow" panose="020B0606020202030204" pitchFamily="34" charset="0"/>
                <a:ea typeface="ParentTrees" panose="02000603000000000000" pitchFamily="2" charset="0"/>
              </a:rPr>
              <a:t>And the answer is…</a:t>
            </a:r>
            <a:endParaRPr lang="en-US" sz="5000" dirty="0">
              <a:latin typeface="Arial Narrow" panose="020B0606020202030204" pitchFamily="34" charset="0"/>
              <a:ea typeface="ParentTrees" panose="02000603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6500" dirty="0" smtClean="0">
              <a:latin typeface="Burst My Bubble" pitchFamily="2" charset="0"/>
            </a:endParaRPr>
          </a:p>
          <a:p>
            <a:pPr algn="ctr">
              <a:buNone/>
            </a:pPr>
            <a:r>
              <a:rPr lang="en-US" sz="5300" dirty="0" smtClean="0">
                <a:latin typeface="Arial Narrow" panose="020B0606020202030204" pitchFamily="34" charset="0"/>
                <a:ea typeface="ParentTrees" panose="02000603000000000000" pitchFamily="2" charset="0"/>
              </a:rPr>
              <a:t>880 cubic inches or 880 in</a:t>
            </a:r>
            <a:r>
              <a:rPr lang="en-US" sz="5300" baseline="30000" dirty="0" smtClean="0">
                <a:latin typeface="Arial Narrow" panose="020B0606020202030204" pitchFamily="34" charset="0"/>
                <a:ea typeface="ParentTrees" panose="02000603000000000000" pitchFamily="2" charset="0"/>
              </a:rPr>
              <a:t>3</a:t>
            </a:r>
            <a:endParaRPr lang="en-US" sz="5300" dirty="0">
              <a:latin typeface="Arial Narrow" panose="020B0606020202030204" pitchFamily="34" charset="0"/>
              <a:ea typeface="ParentTrees" panose="02000603000000000000" pitchFamily="2" charset="0"/>
            </a:endParaRPr>
          </a:p>
        </p:txBody>
      </p:sp>
      <p:pic>
        <p:nvPicPr>
          <p:cNvPr id="4" name="j0214098.wav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8534400" y="6172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474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Autofit/>
          </a:bodyPr>
          <a:lstStyle/>
          <a:p>
            <a:pPr algn="ctr"/>
            <a:r>
              <a:rPr lang="en-US" sz="3000" dirty="0" smtClean="0">
                <a:latin typeface="Arial Narrow" panose="020B0606020202030204" pitchFamily="34" charset="0"/>
                <a:ea typeface="ParentTrees" panose="02000603000000000000" pitchFamily="2" charset="0"/>
              </a:rPr>
              <a:t>Find the volume of the truck.  Find the volume of the box.</a:t>
            </a:r>
            <a:endParaRPr lang="en-US" sz="3000" dirty="0">
              <a:latin typeface="Arial Narrow" panose="020B0606020202030204" pitchFamily="34" charset="0"/>
              <a:ea typeface="ParentTrees" panose="02000603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7410" name="Picture 2" descr="http://s3.amazonaws.com/opus2826/opus/images/img111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752600"/>
            <a:ext cx="8572500" cy="44672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000" dirty="0" smtClean="0">
                <a:latin typeface="Arial Narrow" panose="020B0606020202030204" pitchFamily="34" charset="0"/>
                <a:ea typeface="ParentTrees" panose="02000603000000000000" pitchFamily="2" charset="0"/>
              </a:rPr>
              <a:t>And the answer is…</a:t>
            </a:r>
            <a:endParaRPr lang="en-US" sz="5000" dirty="0">
              <a:latin typeface="Arial Narrow" panose="020B0606020202030204" pitchFamily="34" charset="0"/>
              <a:ea typeface="ParentTrees" panose="02000603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6500" dirty="0">
              <a:latin typeface="Burst My Bubble" pitchFamily="2" charset="0"/>
            </a:endParaRPr>
          </a:p>
          <a:p>
            <a:pPr algn="ctr">
              <a:buNone/>
            </a:pPr>
            <a:r>
              <a:rPr lang="en-US" sz="5500" dirty="0" smtClean="0">
                <a:latin typeface="Arial Narrow" panose="020B0606020202030204" pitchFamily="34" charset="0"/>
                <a:ea typeface="ParentTrees" panose="02000603000000000000" pitchFamily="2" charset="0"/>
              </a:rPr>
              <a:t>Truck:  843.75 cubic feet </a:t>
            </a:r>
          </a:p>
          <a:p>
            <a:pPr algn="ctr">
              <a:buNone/>
            </a:pPr>
            <a:r>
              <a:rPr lang="en-US" sz="5500" dirty="0" smtClean="0">
                <a:latin typeface="Arial Narrow" panose="020B0606020202030204" pitchFamily="34" charset="0"/>
                <a:ea typeface="ParentTrees" panose="02000603000000000000" pitchFamily="2" charset="0"/>
              </a:rPr>
              <a:t>Box: 15.625 cubic feet</a:t>
            </a:r>
          </a:p>
        </p:txBody>
      </p:sp>
      <p:pic>
        <p:nvPicPr>
          <p:cNvPr id="4" name="j0214098.wav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8382000" y="62484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471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900" dirty="0" smtClean="0">
                <a:latin typeface="Arial Narrow" panose="020B0606020202030204" pitchFamily="34" charset="0"/>
                <a:ea typeface="ParentTrees" panose="02000603000000000000" pitchFamily="2" charset="0"/>
              </a:rPr>
              <a:t>Find the volume of the prism below</a:t>
            </a:r>
            <a:r>
              <a:rPr lang="en-US" sz="3900" dirty="0" smtClean="0">
                <a:latin typeface="ParentTrees" panose="02000603000000000000" pitchFamily="2" charset="0"/>
                <a:ea typeface="ParentTrees" panose="02000603000000000000" pitchFamily="2" charset="0"/>
              </a:rPr>
              <a:t>.</a:t>
            </a:r>
            <a:endParaRPr lang="en-US" sz="3900" dirty="0">
              <a:latin typeface="ParentTrees" panose="02000603000000000000" pitchFamily="2" charset="0"/>
              <a:ea typeface="ParentTrees" panose="02000603000000000000" pitchFamily="2" charset="0"/>
            </a:endParaRPr>
          </a:p>
        </p:txBody>
      </p:sp>
      <p:sp>
        <p:nvSpPr>
          <p:cNvPr id="4" name="Cube 3"/>
          <p:cNvSpPr/>
          <p:nvPr/>
        </p:nvSpPr>
        <p:spPr>
          <a:xfrm>
            <a:off x="1066800" y="4267200"/>
            <a:ext cx="7391400" cy="1981200"/>
          </a:xfrm>
          <a:prstGeom prst="cub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ube 4"/>
          <p:cNvSpPr/>
          <p:nvPr/>
        </p:nvSpPr>
        <p:spPr>
          <a:xfrm>
            <a:off x="2438400" y="2971800"/>
            <a:ext cx="6019800" cy="1905000"/>
          </a:xfrm>
          <a:prstGeom prst="cube">
            <a:avLst/>
          </a:prstGeom>
          <a:solidFill>
            <a:schemeClr val="accent3">
              <a:lumMod val="7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86200" y="6172200"/>
            <a:ext cx="28194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latin typeface="Arial Narrow" panose="020B0606020202030204" pitchFamily="34" charset="0"/>
              </a:rPr>
              <a:t>24 m</a:t>
            </a:r>
            <a:endParaRPr lang="en-US" sz="2500" dirty="0">
              <a:latin typeface="Arial Narrow" panose="020B0606020202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24400" y="2514600"/>
            <a:ext cx="2819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latin typeface="Arial Narrow" panose="020B0606020202030204" pitchFamily="34" charset="0"/>
              </a:rPr>
              <a:t>20 m</a:t>
            </a:r>
            <a:endParaRPr lang="en-US" sz="3000" dirty="0">
              <a:latin typeface="Arial Narrow" panose="020B0606020202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5181600"/>
            <a:ext cx="28194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latin typeface="Arial Narrow" panose="020B0606020202030204" pitchFamily="34" charset="0"/>
              </a:rPr>
              <a:t>12 m</a:t>
            </a:r>
            <a:endParaRPr lang="en-US" sz="2500" dirty="0">
              <a:latin typeface="Arial Narrow" panose="020B0606020202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153400" y="5867400"/>
            <a:ext cx="28194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latin typeface="Arial Narrow" panose="020B0606020202030204" pitchFamily="34" charset="0"/>
              </a:rPr>
              <a:t>5</a:t>
            </a:r>
            <a:r>
              <a:rPr lang="en-US" sz="2500" dirty="0" smtClean="0">
                <a:latin typeface="Arial Narrow" panose="020B0606020202030204" pitchFamily="34" charset="0"/>
              </a:rPr>
              <a:t> m</a:t>
            </a:r>
            <a:endParaRPr lang="en-US" sz="2500" dirty="0">
              <a:latin typeface="Arial Narrow" panose="020B0606020202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05000" y="3684398"/>
            <a:ext cx="28194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latin typeface="Arial Narrow" panose="020B0606020202030204" pitchFamily="34" charset="0"/>
              </a:rPr>
              <a:t>6</a:t>
            </a:r>
            <a:r>
              <a:rPr lang="en-US" sz="2500" dirty="0" smtClean="0">
                <a:latin typeface="Arial Narrow" panose="020B0606020202030204" pitchFamily="34" charset="0"/>
              </a:rPr>
              <a:t> m</a:t>
            </a:r>
            <a:endParaRPr lang="en-US" sz="2500" dirty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500" dirty="0" smtClean="0">
                <a:latin typeface="Arial Narrow" panose="020B0606020202030204" pitchFamily="34" charset="0"/>
                <a:ea typeface="ParentTrees" panose="02000603000000000000" pitchFamily="2" charset="0"/>
              </a:rPr>
              <a:t>And the answer is…</a:t>
            </a:r>
            <a:endParaRPr lang="en-US" sz="5500" dirty="0">
              <a:latin typeface="Arial Narrow" panose="020B0606020202030204" pitchFamily="34" charset="0"/>
              <a:ea typeface="ParentTrees" panose="02000603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6000" dirty="0" smtClean="0">
              <a:latin typeface="Burst My Bubble" pitchFamily="2" charset="0"/>
            </a:endParaRPr>
          </a:p>
          <a:p>
            <a:pPr algn="ctr">
              <a:buNone/>
            </a:pPr>
            <a:endParaRPr lang="en-US" sz="6000" dirty="0">
              <a:latin typeface="Burst My Bubble" pitchFamily="2" charset="0"/>
            </a:endParaRPr>
          </a:p>
          <a:p>
            <a:pPr algn="ctr">
              <a:buNone/>
            </a:pPr>
            <a:r>
              <a:rPr lang="en-US" sz="4500" dirty="0" smtClean="0">
                <a:latin typeface="Arial Narrow" panose="020B0606020202030204" pitchFamily="34" charset="0"/>
                <a:ea typeface="ParentTrees" panose="02000603000000000000" pitchFamily="2" charset="0"/>
              </a:rPr>
              <a:t>2,040 cubic meters or 2,040 m</a:t>
            </a:r>
            <a:r>
              <a:rPr lang="en-US" sz="4500" baseline="30000" dirty="0" smtClean="0">
                <a:latin typeface="Arial Narrow" panose="020B0606020202030204" pitchFamily="34" charset="0"/>
                <a:ea typeface="ParentTrees" panose="02000603000000000000" pitchFamily="2" charset="0"/>
              </a:rPr>
              <a:t>3</a:t>
            </a:r>
            <a:endParaRPr lang="en-US" sz="4500" dirty="0">
              <a:latin typeface="Arial Narrow" panose="020B0606020202030204" pitchFamily="34" charset="0"/>
              <a:ea typeface="ParentTrees" panose="02000603000000000000" pitchFamily="2" charset="0"/>
            </a:endParaRPr>
          </a:p>
        </p:txBody>
      </p:sp>
      <p:pic>
        <p:nvPicPr>
          <p:cNvPr id="4" name="j0214098.wav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8610600" y="62484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474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162699"/>
            <a:ext cx="8153400" cy="9906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Arial Narrow" panose="020B0606020202030204" pitchFamily="34" charset="0"/>
                <a:ea typeface="ParentTrees" panose="02000603000000000000" pitchFamily="2" charset="0"/>
              </a:rPr>
              <a:t>Find the volume of the prism below.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4" name="Cube 3"/>
          <p:cNvSpPr/>
          <p:nvPr/>
        </p:nvSpPr>
        <p:spPr>
          <a:xfrm>
            <a:off x="2438400" y="1905000"/>
            <a:ext cx="2286000" cy="3962400"/>
          </a:xfrm>
          <a:prstGeom prst="cub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ube 4"/>
          <p:cNvSpPr/>
          <p:nvPr/>
        </p:nvSpPr>
        <p:spPr>
          <a:xfrm>
            <a:off x="4152900" y="1905000"/>
            <a:ext cx="2057400" cy="1981200"/>
          </a:xfrm>
          <a:prstGeom prst="cube">
            <a:avLst>
              <a:gd name="adj" fmla="val 28419"/>
            </a:avLst>
          </a:prstGeom>
          <a:solidFill>
            <a:schemeClr val="accent6">
              <a:lumMod val="7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19400" y="5867400"/>
            <a:ext cx="28194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latin typeface="Arial Narrow" panose="020B0606020202030204" pitchFamily="34" charset="0"/>
              </a:rPr>
              <a:t>5.5 ft</a:t>
            </a:r>
            <a:endParaRPr lang="en-US" sz="2500" dirty="0">
              <a:latin typeface="Arial Narrow" panose="020B0606020202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00200" y="3733800"/>
            <a:ext cx="28194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latin typeface="Arial Narrow" panose="020B0606020202030204" pitchFamily="34" charset="0"/>
              </a:rPr>
              <a:t>12.3 ft</a:t>
            </a:r>
            <a:endParaRPr lang="en-US" sz="2500" dirty="0">
              <a:latin typeface="Arial Narrow" panose="020B0606020202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72200" y="2362200"/>
            <a:ext cx="28194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latin typeface="Arial Narrow" panose="020B0606020202030204" pitchFamily="34" charset="0"/>
              </a:rPr>
              <a:t>5</a:t>
            </a:r>
            <a:r>
              <a:rPr lang="en-US" sz="2500" dirty="0" smtClean="0">
                <a:latin typeface="Arial Narrow" panose="020B0606020202030204" pitchFamily="34" charset="0"/>
              </a:rPr>
              <a:t> ft</a:t>
            </a:r>
            <a:endParaRPr lang="en-US" sz="2500" dirty="0">
              <a:latin typeface="Arial Narrow" panose="020B0606020202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19600" y="5410200"/>
            <a:ext cx="28194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latin typeface="Arial Narrow" panose="020B0606020202030204" pitchFamily="34" charset="0"/>
              </a:rPr>
              <a:t>4</a:t>
            </a:r>
            <a:r>
              <a:rPr lang="en-US" sz="2500" dirty="0" smtClean="0">
                <a:latin typeface="Arial Narrow" panose="020B0606020202030204" pitchFamily="34" charset="0"/>
              </a:rPr>
              <a:t> ft</a:t>
            </a:r>
            <a:endParaRPr lang="en-US" sz="2500" dirty="0">
              <a:latin typeface="Arial Narrow" panose="020B0606020202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38600" y="1447800"/>
            <a:ext cx="28194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latin typeface="Arial Narrow" panose="020B0606020202030204" pitchFamily="34" charset="0"/>
              </a:rPr>
              <a:t>10.2 ft</a:t>
            </a:r>
            <a:endParaRPr lang="en-US" sz="2500" dirty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500" dirty="0" smtClean="0">
                <a:latin typeface="Arial Narrow" panose="020B0606020202030204" pitchFamily="34" charset="0"/>
                <a:ea typeface="ParentTrees" panose="02000603000000000000" pitchFamily="2" charset="0"/>
              </a:rPr>
              <a:t>And the answer is…</a:t>
            </a:r>
            <a:endParaRPr lang="en-US" sz="5500" dirty="0">
              <a:latin typeface="Arial Narrow" panose="020B0606020202030204" pitchFamily="34" charset="0"/>
              <a:ea typeface="ParentTrees" panose="02000603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6500" dirty="0" smtClean="0">
              <a:latin typeface="Burst My Bubble" pitchFamily="2" charset="0"/>
            </a:endParaRPr>
          </a:p>
          <a:p>
            <a:pPr algn="ctr">
              <a:buNone/>
            </a:pPr>
            <a:r>
              <a:rPr lang="en-US" sz="6000" dirty="0" smtClean="0">
                <a:latin typeface="Arial Narrow" panose="020B0606020202030204" pitchFamily="34" charset="0"/>
                <a:ea typeface="ParentTrees" panose="02000603000000000000" pitchFamily="2" charset="0"/>
              </a:rPr>
              <a:t>364.6 cubic ft or 364.6 ft</a:t>
            </a:r>
            <a:r>
              <a:rPr lang="en-US" sz="6000" baseline="30000" dirty="0" smtClean="0">
                <a:latin typeface="Arial Narrow" panose="020B0606020202030204" pitchFamily="34" charset="0"/>
                <a:ea typeface="ParentTrees" panose="02000603000000000000" pitchFamily="2" charset="0"/>
              </a:rPr>
              <a:t>3</a:t>
            </a:r>
            <a:r>
              <a:rPr lang="en-US" sz="6000" dirty="0" smtClean="0">
                <a:latin typeface="Arial Narrow" panose="020B0606020202030204" pitchFamily="34" charset="0"/>
                <a:ea typeface="ParentTrees" panose="02000603000000000000" pitchFamily="2" charset="0"/>
              </a:rPr>
              <a:t> </a:t>
            </a:r>
            <a:endParaRPr lang="en-US" sz="6000" dirty="0">
              <a:latin typeface="Arial Narrow" panose="020B0606020202030204" pitchFamily="34" charset="0"/>
              <a:ea typeface="ParentTrees" panose="02000603000000000000" pitchFamily="2" charset="0"/>
            </a:endParaRPr>
          </a:p>
        </p:txBody>
      </p:sp>
      <p:pic>
        <p:nvPicPr>
          <p:cNvPr id="4" name="j0214098.wav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8839200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474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latin typeface="Arial Narrow" panose="020B0606020202030204" pitchFamily="34" charset="0"/>
                <a:ea typeface="ParentTrees" panose="02000603000000000000" pitchFamily="2" charset="0"/>
              </a:rPr>
              <a:t>Find the volume of the prism below.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ParentTrees" panose="02000603000000000000" pitchFamily="2" charset="0"/>
                <a:ea typeface="ParentTrees" panose="02000603000000000000" pitchFamily="2" charset="0"/>
              </a:rPr>
              <a:t>                                    </a:t>
            </a:r>
            <a:r>
              <a:rPr lang="en-US" dirty="0" smtClean="0">
                <a:latin typeface="Arial Narrow" panose="020B0606020202030204" pitchFamily="34" charset="0"/>
                <a:ea typeface="ParentTrees" panose="02000603000000000000" pitchFamily="2" charset="0"/>
              </a:rPr>
              <a:t>8 in.</a:t>
            </a:r>
          </a:p>
          <a:p>
            <a:pPr marL="0" indent="0">
              <a:buNone/>
            </a:pPr>
            <a:endParaRPr lang="en-US" dirty="0">
              <a:latin typeface="ParentTrees" panose="02000603000000000000" pitchFamily="2" charset="0"/>
              <a:ea typeface="ParentTrees" panose="02000603000000000000" pitchFamily="2" charset="0"/>
            </a:endParaRPr>
          </a:p>
          <a:p>
            <a:pPr marL="0" indent="0">
              <a:buNone/>
            </a:pPr>
            <a:endParaRPr lang="en-US" dirty="0" smtClean="0">
              <a:latin typeface="ParentTrees" panose="02000603000000000000" pitchFamily="2" charset="0"/>
              <a:ea typeface="ParentTrees" panose="02000603000000000000" pitchFamily="2" charset="0"/>
            </a:endParaRPr>
          </a:p>
          <a:p>
            <a:pPr marL="0" indent="0">
              <a:buNone/>
            </a:pPr>
            <a:r>
              <a:rPr lang="en-US" dirty="0" smtClean="0">
                <a:latin typeface="ParentTrees" panose="02000603000000000000" pitchFamily="2" charset="0"/>
                <a:ea typeface="ParentTrees" panose="02000603000000000000" pitchFamily="2" charset="0"/>
              </a:rPr>
              <a:t>					</a:t>
            </a:r>
            <a:r>
              <a:rPr lang="en-US" dirty="0" smtClean="0">
                <a:latin typeface="Arial Narrow" panose="020B0606020202030204" pitchFamily="34" charset="0"/>
                <a:ea typeface="ParentTrees" panose="02000603000000000000" pitchFamily="2" charset="0"/>
              </a:rPr>
              <a:t> 9 in.</a:t>
            </a:r>
            <a:endParaRPr lang="en-US" dirty="0">
              <a:latin typeface="Arial Narrow" panose="020B0606020202030204" pitchFamily="34" charset="0"/>
              <a:ea typeface="ParentTrees" panose="02000603000000000000" pitchFamily="2" charset="0"/>
            </a:endParaRPr>
          </a:p>
          <a:p>
            <a:pPr marL="0" indent="0">
              <a:buNone/>
            </a:pPr>
            <a:endParaRPr lang="en-US" dirty="0" smtClean="0">
              <a:latin typeface="ParentTrees" panose="02000603000000000000" pitchFamily="2" charset="0"/>
              <a:ea typeface="ParentTrees" panose="02000603000000000000" pitchFamily="2" charset="0"/>
            </a:endParaRPr>
          </a:p>
          <a:p>
            <a:pPr marL="0" indent="0">
              <a:buNone/>
            </a:pPr>
            <a:r>
              <a:rPr lang="en-US" dirty="0">
                <a:latin typeface="ParentTrees" panose="02000603000000000000" pitchFamily="2" charset="0"/>
                <a:ea typeface="ParentTrees" panose="02000603000000000000" pitchFamily="2" charset="0"/>
              </a:rPr>
              <a:t>	 </a:t>
            </a:r>
            <a:r>
              <a:rPr lang="en-US" dirty="0" smtClean="0">
                <a:latin typeface="ParentTrees" panose="02000603000000000000" pitchFamily="2" charset="0"/>
                <a:ea typeface="ParentTrees" panose="02000603000000000000" pitchFamily="2" charset="0"/>
              </a:rPr>
              <a:t>       </a:t>
            </a:r>
            <a:r>
              <a:rPr lang="en-US" dirty="0" smtClean="0">
                <a:latin typeface="Arial Narrow" panose="020B0606020202030204" pitchFamily="34" charset="0"/>
                <a:ea typeface="ParentTrees" panose="02000603000000000000" pitchFamily="2" charset="0"/>
              </a:rPr>
              <a:t>15 in.</a:t>
            </a:r>
          </a:p>
          <a:p>
            <a:pPr marL="0" indent="0">
              <a:buNone/>
            </a:pPr>
            <a:endParaRPr lang="en-US" dirty="0">
              <a:latin typeface="ParentTrees" panose="02000603000000000000" pitchFamily="2" charset="0"/>
              <a:ea typeface="ParentTrees" panose="02000603000000000000" pitchFamily="2" charset="0"/>
            </a:endParaRPr>
          </a:p>
          <a:p>
            <a:pPr marL="0" indent="0">
              <a:buNone/>
            </a:pPr>
            <a:r>
              <a:rPr lang="en-US" dirty="0" smtClean="0">
                <a:latin typeface="ParentTrees" panose="02000603000000000000" pitchFamily="2" charset="0"/>
                <a:ea typeface="ParentTrees" panose="02000603000000000000" pitchFamily="2" charset="0"/>
              </a:rPr>
              <a:t> 						       </a:t>
            </a:r>
            <a:r>
              <a:rPr lang="en-US" dirty="0" smtClean="0">
                <a:latin typeface="Arial Narrow" panose="020B0606020202030204" pitchFamily="34" charset="0"/>
                <a:ea typeface="ParentTrees" panose="02000603000000000000" pitchFamily="2" charset="0"/>
              </a:rPr>
              <a:t>6 in.</a:t>
            </a:r>
          </a:p>
          <a:p>
            <a:pPr marL="0" indent="0">
              <a:buNone/>
            </a:pPr>
            <a:endParaRPr lang="en-US" dirty="0">
              <a:latin typeface="ParentTrees" panose="02000603000000000000" pitchFamily="2" charset="0"/>
              <a:ea typeface="ParentTrees" panose="02000603000000000000" pitchFamily="2" charset="0"/>
            </a:endParaRPr>
          </a:p>
          <a:p>
            <a:pPr marL="0" indent="0">
              <a:buNone/>
            </a:pPr>
            <a:r>
              <a:rPr lang="en-US" dirty="0" smtClean="0">
                <a:latin typeface="ParentTrees" panose="02000603000000000000" pitchFamily="2" charset="0"/>
                <a:ea typeface="ParentTrees" panose="02000603000000000000" pitchFamily="2" charset="0"/>
              </a:rPr>
              <a:t>     </a:t>
            </a:r>
          </a:p>
          <a:p>
            <a:pPr marL="0" indent="0">
              <a:buNone/>
            </a:pPr>
            <a:r>
              <a:rPr lang="en-US" dirty="0">
                <a:latin typeface="ParentTrees" panose="02000603000000000000" pitchFamily="2" charset="0"/>
                <a:ea typeface="ParentTrees" panose="02000603000000000000" pitchFamily="2" charset="0"/>
              </a:rPr>
              <a:t> </a:t>
            </a:r>
            <a:r>
              <a:rPr lang="en-US" dirty="0" smtClean="0">
                <a:latin typeface="ParentTrees" panose="02000603000000000000" pitchFamily="2" charset="0"/>
                <a:ea typeface="ParentTrees" panose="02000603000000000000" pitchFamily="2" charset="0"/>
              </a:rPr>
              <a:t>						     </a:t>
            </a:r>
            <a:r>
              <a:rPr lang="en-US" dirty="0" smtClean="0">
                <a:latin typeface="Arial Narrow" panose="020B0606020202030204" pitchFamily="34" charset="0"/>
                <a:ea typeface="ParentTrees" panose="02000603000000000000" pitchFamily="2" charset="0"/>
              </a:rPr>
              <a:t>7 in.</a:t>
            </a:r>
          </a:p>
          <a:p>
            <a:pPr marL="0" indent="0">
              <a:buNone/>
            </a:pPr>
            <a:r>
              <a:rPr lang="en-US" dirty="0">
                <a:latin typeface="ParentTrees" panose="02000603000000000000" pitchFamily="2" charset="0"/>
                <a:ea typeface="ParentTrees" panose="02000603000000000000" pitchFamily="2" charset="0"/>
              </a:rPr>
              <a:t> </a:t>
            </a:r>
            <a:r>
              <a:rPr lang="en-US" dirty="0" smtClean="0">
                <a:latin typeface="ParentTrees" panose="02000603000000000000" pitchFamily="2" charset="0"/>
                <a:ea typeface="ParentTrees" panose="02000603000000000000" pitchFamily="2" charset="0"/>
              </a:rPr>
              <a:t>				</a:t>
            </a:r>
            <a:r>
              <a:rPr lang="en-US" dirty="0" smtClean="0">
                <a:latin typeface="Arial Narrow" panose="020B0606020202030204" pitchFamily="34" charset="0"/>
                <a:ea typeface="ParentTrees" panose="02000603000000000000" pitchFamily="2" charset="0"/>
              </a:rPr>
              <a:t>11 in</a:t>
            </a:r>
            <a:r>
              <a:rPr lang="en-US" dirty="0" smtClean="0">
                <a:latin typeface="ParentTrees" panose="02000603000000000000" pitchFamily="2" charset="0"/>
                <a:ea typeface="ParentTrees" panose="02000603000000000000" pitchFamily="2" charset="0"/>
              </a:rPr>
              <a:t>.</a:t>
            </a:r>
          </a:p>
          <a:p>
            <a:pPr marL="0" indent="0">
              <a:buNone/>
            </a:pPr>
            <a:endParaRPr lang="en-US" dirty="0">
              <a:latin typeface="ParentTrees" panose="02000603000000000000" pitchFamily="2" charset="0"/>
              <a:ea typeface="ParentTrees" panose="02000603000000000000" pitchFamily="2" charset="0"/>
            </a:endParaRPr>
          </a:p>
        </p:txBody>
      </p:sp>
      <p:sp>
        <p:nvSpPr>
          <p:cNvPr id="5" name="Cube 4"/>
          <p:cNvSpPr/>
          <p:nvPr/>
        </p:nvSpPr>
        <p:spPr>
          <a:xfrm>
            <a:off x="3204949" y="4231375"/>
            <a:ext cx="3581400" cy="1981200"/>
          </a:xfrm>
          <a:prstGeom prst="cub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ube 5"/>
          <p:cNvSpPr/>
          <p:nvPr/>
        </p:nvSpPr>
        <p:spPr>
          <a:xfrm>
            <a:off x="3204949" y="2057400"/>
            <a:ext cx="2057400" cy="2743200"/>
          </a:xfrm>
          <a:prstGeom prst="cub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14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dirty="0">
                <a:latin typeface="Arial Narrow" panose="020B0606020202030204" pitchFamily="34" charset="0"/>
                <a:ea typeface="ParentTrees" panose="02000603000000000000" pitchFamily="2" charset="0"/>
              </a:rPr>
              <a:t>And the answer is…</a:t>
            </a:r>
            <a:endParaRPr lang="en-US" sz="6000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5400" dirty="0" smtClean="0">
              <a:latin typeface="ParentTrees" panose="02000603000000000000" pitchFamily="2" charset="0"/>
              <a:ea typeface="ParentTrees" panose="02000603000000000000" pitchFamily="2" charset="0"/>
            </a:endParaRPr>
          </a:p>
          <a:p>
            <a:pPr algn="ctr">
              <a:buNone/>
            </a:pPr>
            <a:r>
              <a:rPr lang="en-US" sz="5400" dirty="0" smtClean="0">
                <a:latin typeface="Arial Narrow" panose="020B0606020202030204" pitchFamily="34" charset="0"/>
                <a:ea typeface="ParentTrees" panose="02000603000000000000" pitchFamily="2" charset="0"/>
              </a:rPr>
              <a:t>966 </a:t>
            </a:r>
            <a:r>
              <a:rPr lang="en-US" sz="5400" dirty="0">
                <a:latin typeface="Arial Narrow" panose="020B0606020202030204" pitchFamily="34" charset="0"/>
                <a:ea typeface="ParentTrees" panose="02000603000000000000" pitchFamily="2" charset="0"/>
              </a:rPr>
              <a:t>cubic </a:t>
            </a:r>
            <a:r>
              <a:rPr lang="en-US" sz="5400" dirty="0" smtClean="0">
                <a:latin typeface="Arial Narrow" panose="020B0606020202030204" pitchFamily="34" charset="0"/>
                <a:ea typeface="ParentTrees" panose="02000603000000000000" pitchFamily="2" charset="0"/>
              </a:rPr>
              <a:t>inches </a:t>
            </a:r>
            <a:r>
              <a:rPr lang="en-US" sz="5400" dirty="0">
                <a:latin typeface="Arial Narrow" panose="020B0606020202030204" pitchFamily="34" charset="0"/>
                <a:ea typeface="ParentTrees" panose="02000603000000000000" pitchFamily="2" charset="0"/>
              </a:rPr>
              <a:t>or </a:t>
            </a:r>
            <a:r>
              <a:rPr lang="en-US" sz="5400" dirty="0" smtClean="0">
                <a:latin typeface="Arial Narrow" panose="020B0606020202030204" pitchFamily="34" charset="0"/>
                <a:ea typeface="ParentTrees" panose="02000603000000000000" pitchFamily="2" charset="0"/>
              </a:rPr>
              <a:t>966 in</a:t>
            </a:r>
            <a:r>
              <a:rPr lang="en-US" sz="5400" baseline="30000" dirty="0" smtClean="0">
                <a:latin typeface="Arial Narrow" panose="020B0606020202030204" pitchFamily="34" charset="0"/>
                <a:ea typeface="ParentTrees" panose="02000603000000000000" pitchFamily="2" charset="0"/>
              </a:rPr>
              <a:t>3</a:t>
            </a:r>
            <a:r>
              <a:rPr lang="en-US" sz="5400" dirty="0" smtClean="0">
                <a:latin typeface="Arial Narrow" panose="020B0606020202030204" pitchFamily="34" charset="0"/>
                <a:ea typeface="ParentTrees" panose="02000603000000000000" pitchFamily="2" charset="0"/>
              </a:rPr>
              <a:t> </a:t>
            </a:r>
          </a:p>
          <a:p>
            <a:pPr algn="ctr">
              <a:buNone/>
            </a:pPr>
            <a:endParaRPr lang="en-US" sz="5400" dirty="0">
              <a:latin typeface="ParentTrees" panose="02000603000000000000" pitchFamily="2" charset="0"/>
              <a:ea typeface="ParentTrees" panose="02000603000000000000" pitchFamily="2" charset="0"/>
            </a:endParaRPr>
          </a:p>
          <a:p>
            <a:pPr algn="ctr">
              <a:buNone/>
            </a:pPr>
            <a:endParaRPr lang="en-US" sz="5400" dirty="0" smtClean="0">
              <a:latin typeface="ParentTrees" panose="02000603000000000000" pitchFamily="2" charset="0"/>
              <a:ea typeface="ParentTrees" panose="02000603000000000000" pitchFamily="2" charset="0"/>
            </a:endParaRPr>
          </a:p>
          <a:p>
            <a:pPr algn="ctr">
              <a:buNone/>
            </a:pPr>
            <a:endParaRPr lang="en-US" sz="5400" dirty="0">
              <a:latin typeface="ParentTrees" panose="02000603000000000000" pitchFamily="2" charset="0"/>
              <a:ea typeface="ParentTrees" panose="02000603000000000000" pitchFamily="2" charset="0"/>
            </a:endParaRPr>
          </a:p>
        </p:txBody>
      </p:sp>
      <p:pic>
        <p:nvPicPr>
          <p:cNvPr id="4" name="j0214098.wav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8610600" y="624840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969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latin typeface="Arial Narrow" panose="020B0606020202030204" pitchFamily="34" charset="0"/>
                <a:ea typeface="ParentTrees" panose="02000603000000000000" pitchFamily="2" charset="0"/>
              </a:rPr>
              <a:t>Find the volume of the prism below.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ParentTrees" panose="02000603000000000000" pitchFamily="2" charset="0"/>
                <a:ea typeface="ParentTrees" panose="02000603000000000000" pitchFamily="2" charset="0"/>
              </a:rPr>
              <a:t>V = L x W x H</a:t>
            </a:r>
          </a:p>
          <a:p>
            <a:pPr marL="0" indent="0">
              <a:buNone/>
            </a:pPr>
            <a:r>
              <a:rPr lang="en-US" dirty="0">
                <a:latin typeface="ParentTrees" panose="02000603000000000000" pitchFamily="2" charset="0"/>
                <a:ea typeface="ParentTrees" panose="02000603000000000000" pitchFamily="2" charset="0"/>
              </a:rPr>
              <a:t>	</a:t>
            </a:r>
            <a:r>
              <a:rPr lang="en-US" dirty="0" smtClean="0">
                <a:latin typeface="ParentTrees" panose="02000603000000000000" pitchFamily="2" charset="0"/>
                <a:ea typeface="ParentTrees" panose="02000603000000000000" pitchFamily="2" charset="0"/>
              </a:rPr>
              <a:t>			</a:t>
            </a:r>
            <a:r>
              <a:rPr lang="en-US" dirty="0" smtClean="0">
                <a:latin typeface="Arial Narrow" panose="020B0606020202030204" pitchFamily="34" charset="0"/>
                <a:ea typeface="ParentTrees" panose="02000603000000000000" pitchFamily="2" charset="0"/>
              </a:rPr>
              <a:t>5 ft.</a:t>
            </a:r>
          </a:p>
          <a:p>
            <a:pPr marL="0" indent="0">
              <a:buNone/>
            </a:pPr>
            <a:endParaRPr lang="en-US" dirty="0">
              <a:latin typeface="ParentTrees" panose="02000603000000000000" pitchFamily="2" charset="0"/>
              <a:ea typeface="ParentTrees" panose="02000603000000000000" pitchFamily="2" charset="0"/>
            </a:endParaRPr>
          </a:p>
          <a:p>
            <a:pPr marL="0" indent="0">
              <a:buNone/>
            </a:pPr>
            <a:endParaRPr lang="en-US" dirty="0" smtClean="0">
              <a:latin typeface="ParentTrees" panose="02000603000000000000" pitchFamily="2" charset="0"/>
              <a:ea typeface="ParentTrees" panose="02000603000000000000" pitchFamily="2" charset="0"/>
            </a:endParaRPr>
          </a:p>
          <a:p>
            <a:pPr marL="0" indent="0">
              <a:buNone/>
            </a:pPr>
            <a:r>
              <a:rPr lang="en-US" dirty="0">
                <a:latin typeface="ParentTrees" panose="02000603000000000000" pitchFamily="2" charset="0"/>
                <a:ea typeface="ParentTrees" panose="02000603000000000000" pitchFamily="2" charset="0"/>
              </a:rPr>
              <a:t>	</a:t>
            </a:r>
            <a:r>
              <a:rPr lang="en-US" dirty="0" smtClean="0">
                <a:latin typeface="ParentTrees" panose="02000603000000000000" pitchFamily="2" charset="0"/>
                <a:ea typeface="ParentTrees" panose="02000603000000000000" pitchFamily="2" charset="0"/>
              </a:rPr>
              <a:t>	  </a:t>
            </a:r>
            <a:r>
              <a:rPr lang="en-US" dirty="0" smtClean="0">
                <a:latin typeface="Arial Narrow" panose="020B0606020202030204" pitchFamily="34" charset="0"/>
                <a:ea typeface="ParentTrees" panose="02000603000000000000" pitchFamily="2" charset="0"/>
              </a:rPr>
              <a:t>5ft.</a:t>
            </a:r>
            <a:r>
              <a:rPr lang="en-US" dirty="0" smtClean="0">
                <a:latin typeface="ParentTrees" panose="02000603000000000000" pitchFamily="2" charset="0"/>
                <a:ea typeface="ParentTrees" panose="02000603000000000000" pitchFamily="2" charset="0"/>
              </a:rPr>
              <a:t>	</a:t>
            </a:r>
          </a:p>
          <a:p>
            <a:pPr marL="0" indent="0">
              <a:buNone/>
            </a:pPr>
            <a:endParaRPr lang="en-US" dirty="0">
              <a:latin typeface="ParentTrees" panose="02000603000000000000" pitchFamily="2" charset="0"/>
              <a:ea typeface="ParentTrees" panose="02000603000000000000" pitchFamily="2" charset="0"/>
            </a:endParaRPr>
          </a:p>
          <a:p>
            <a:pPr marL="0" indent="0">
              <a:buNone/>
            </a:pPr>
            <a:r>
              <a:rPr lang="en-US" dirty="0" smtClean="0">
                <a:latin typeface="ParentTrees" panose="02000603000000000000" pitchFamily="2" charset="0"/>
                <a:ea typeface="ParentTrees" panose="02000603000000000000" pitchFamily="2" charset="0"/>
              </a:rPr>
              <a:t>					   </a:t>
            </a:r>
            <a:r>
              <a:rPr lang="en-US" dirty="0" smtClean="0">
                <a:latin typeface="Arial Narrow" panose="020B0606020202030204" pitchFamily="34" charset="0"/>
                <a:ea typeface="ParentTrees" panose="02000603000000000000" pitchFamily="2" charset="0"/>
              </a:rPr>
              <a:t>5 ft.</a:t>
            </a:r>
          </a:p>
        </p:txBody>
      </p:sp>
      <p:sp>
        <p:nvSpPr>
          <p:cNvPr id="4" name="Cube 3"/>
          <p:cNvSpPr/>
          <p:nvPr/>
        </p:nvSpPr>
        <p:spPr>
          <a:xfrm>
            <a:off x="3200400" y="2552700"/>
            <a:ext cx="2667000" cy="25908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38200" y="5715000"/>
            <a:ext cx="734948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Reminder:  Volume is measured in cubic units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3233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latin typeface="Arial Narrow" panose="020B0606020202030204" pitchFamily="34" charset="0"/>
                <a:ea typeface="ParentTrees" panose="02000603000000000000" pitchFamily="2" charset="0"/>
              </a:rPr>
              <a:t>Find the volume of the prism below</a:t>
            </a:r>
            <a:r>
              <a:rPr lang="en-US" dirty="0">
                <a:latin typeface="ParentTrees" panose="02000603000000000000" pitchFamily="2" charset="0"/>
                <a:ea typeface="ParentTrees" panose="02000603000000000000" pitchFamily="2" charset="0"/>
              </a:rPr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991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>
              <a:latin typeface="ParentTrees" panose="02000603000000000000" pitchFamily="2" charset="0"/>
              <a:ea typeface="ParentTrees" panose="02000603000000000000" pitchFamily="2" charset="0"/>
            </a:endParaRPr>
          </a:p>
          <a:p>
            <a:pPr marL="0" indent="0">
              <a:buNone/>
            </a:pPr>
            <a:r>
              <a:rPr lang="en-US" dirty="0" smtClean="0">
                <a:latin typeface="ParentTrees" panose="02000603000000000000" pitchFamily="2" charset="0"/>
                <a:ea typeface="ParentTrees" panose="02000603000000000000" pitchFamily="2" charset="0"/>
              </a:rPr>
              <a:t>			        </a:t>
            </a:r>
            <a:r>
              <a:rPr lang="en-US" dirty="0" smtClean="0">
                <a:latin typeface="Arial Narrow" panose="020B0606020202030204" pitchFamily="34" charset="0"/>
                <a:ea typeface="ParentTrees" panose="02000603000000000000" pitchFamily="2" charset="0"/>
              </a:rPr>
              <a:t>20 cm</a:t>
            </a:r>
          </a:p>
          <a:p>
            <a:pPr marL="0" indent="0">
              <a:buNone/>
            </a:pPr>
            <a:endParaRPr lang="en-US" dirty="0">
              <a:latin typeface="ParentTrees" panose="02000603000000000000" pitchFamily="2" charset="0"/>
              <a:ea typeface="ParentTrees" panose="02000603000000000000" pitchFamily="2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 Narrow" panose="020B0606020202030204" pitchFamily="34" charset="0"/>
                <a:ea typeface="ParentTrees" panose="02000603000000000000" pitchFamily="2" charset="0"/>
              </a:rPr>
              <a:t>5 cm</a:t>
            </a:r>
          </a:p>
          <a:p>
            <a:pPr marL="0" indent="0">
              <a:buNone/>
            </a:pPr>
            <a:r>
              <a:rPr lang="en-US" dirty="0">
                <a:latin typeface="ParentTrees" panose="02000603000000000000" pitchFamily="2" charset="0"/>
                <a:ea typeface="ParentTrees" panose="02000603000000000000" pitchFamily="2" charset="0"/>
              </a:rPr>
              <a:t>	</a:t>
            </a:r>
            <a:r>
              <a:rPr lang="en-US" dirty="0" smtClean="0">
                <a:latin typeface="ParentTrees" panose="02000603000000000000" pitchFamily="2" charset="0"/>
                <a:ea typeface="ParentTrees" panose="02000603000000000000" pitchFamily="2" charset="0"/>
              </a:rPr>
              <a:t>							    </a:t>
            </a:r>
            <a:r>
              <a:rPr lang="en-US" dirty="0" smtClean="0">
                <a:latin typeface="Arial Narrow" panose="020B0606020202030204" pitchFamily="34" charset="0"/>
                <a:ea typeface="ParentTrees" panose="02000603000000000000" pitchFamily="2" charset="0"/>
              </a:rPr>
              <a:t>15 cm</a:t>
            </a:r>
          </a:p>
          <a:p>
            <a:pPr marL="0" indent="0">
              <a:buNone/>
            </a:pPr>
            <a:r>
              <a:rPr lang="en-US" dirty="0" smtClean="0">
                <a:latin typeface="ParentTrees" panose="02000603000000000000" pitchFamily="2" charset="0"/>
                <a:ea typeface="ParentTrees" panose="02000603000000000000" pitchFamily="2" charset="0"/>
              </a:rPr>
              <a:t>                             </a:t>
            </a:r>
            <a:endParaRPr lang="en-US" dirty="0">
              <a:latin typeface="ParentTrees" panose="02000603000000000000" pitchFamily="2" charset="0"/>
              <a:ea typeface="ParentTrees" panose="02000603000000000000" pitchFamily="2" charset="0"/>
            </a:endParaRPr>
          </a:p>
          <a:p>
            <a:pPr marL="0" indent="0">
              <a:buNone/>
            </a:pPr>
            <a:r>
              <a:rPr lang="en-US" dirty="0" smtClean="0">
                <a:latin typeface="ParentTrees" panose="02000603000000000000" pitchFamily="2" charset="0"/>
                <a:ea typeface="ParentTrees" panose="02000603000000000000" pitchFamily="2" charset="0"/>
              </a:rPr>
              <a:t>					      </a:t>
            </a:r>
            <a:r>
              <a:rPr lang="en-US" dirty="0" smtClean="0">
                <a:latin typeface="Arial Narrow" panose="020B0606020202030204" pitchFamily="34" charset="0"/>
                <a:ea typeface="ParentTrees" panose="02000603000000000000" pitchFamily="2" charset="0"/>
              </a:rPr>
              <a:t>10 cm</a:t>
            </a:r>
          </a:p>
          <a:p>
            <a:pPr marL="0" indent="0">
              <a:buNone/>
            </a:pPr>
            <a:r>
              <a:rPr lang="en-US" dirty="0" smtClean="0">
                <a:latin typeface="ParentTrees" panose="02000603000000000000" pitchFamily="2" charset="0"/>
                <a:ea typeface="ParentTrees" panose="02000603000000000000" pitchFamily="2" charset="0"/>
              </a:rPr>
              <a:t>					</a:t>
            </a:r>
          </a:p>
          <a:p>
            <a:pPr marL="0" indent="0">
              <a:buNone/>
            </a:pPr>
            <a:r>
              <a:rPr lang="en-US" dirty="0">
                <a:latin typeface="ParentTrees" panose="02000603000000000000" pitchFamily="2" charset="0"/>
                <a:ea typeface="ParentTrees" panose="02000603000000000000" pitchFamily="2" charset="0"/>
              </a:rPr>
              <a:t> </a:t>
            </a:r>
            <a:r>
              <a:rPr lang="en-US" dirty="0" smtClean="0">
                <a:latin typeface="ParentTrees" panose="02000603000000000000" pitchFamily="2" charset="0"/>
                <a:ea typeface="ParentTrees" panose="02000603000000000000" pitchFamily="2" charset="0"/>
              </a:rPr>
              <a:t>                                                     		    </a:t>
            </a:r>
            <a:r>
              <a:rPr lang="en-US" dirty="0" smtClean="0">
                <a:latin typeface="Arial Narrow" panose="020B0606020202030204" pitchFamily="34" charset="0"/>
                <a:ea typeface="ParentTrees" panose="02000603000000000000" pitchFamily="2" charset="0"/>
              </a:rPr>
              <a:t>2 cm</a:t>
            </a:r>
            <a:r>
              <a:rPr lang="en-US" dirty="0" smtClean="0">
                <a:latin typeface="ParentTrees" panose="02000603000000000000" pitchFamily="2" charset="0"/>
                <a:ea typeface="ParentTrees" panose="02000603000000000000" pitchFamily="2" charset="0"/>
              </a:rPr>
              <a:t>	             				        </a:t>
            </a:r>
            <a:r>
              <a:rPr lang="en-US" dirty="0" smtClean="0">
                <a:latin typeface="Arial Narrow" panose="020B0606020202030204" pitchFamily="34" charset="0"/>
                <a:ea typeface="ParentTrees" panose="02000603000000000000" pitchFamily="2" charset="0"/>
              </a:rPr>
              <a:t>7 cm</a:t>
            </a:r>
          </a:p>
        </p:txBody>
      </p:sp>
      <p:sp>
        <p:nvSpPr>
          <p:cNvPr id="5" name="Cube 4"/>
          <p:cNvSpPr/>
          <p:nvPr/>
        </p:nvSpPr>
        <p:spPr>
          <a:xfrm>
            <a:off x="6435852" y="3619500"/>
            <a:ext cx="1565148" cy="2667000"/>
          </a:xfrm>
          <a:prstGeom prst="cub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ube 3"/>
          <p:cNvSpPr/>
          <p:nvPr/>
        </p:nvSpPr>
        <p:spPr>
          <a:xfrm>
            <a:off x="990600" y="2514600"/>
            <a:ext cx="7010400" cy="1524000"/>
          </a:xfrm>
          <a:prstGeom prst="cub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32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>
                <a:latin typeface="Arial Narrow" panose="020B0606020202030204" pitchFamily="34" charset="0"/>
                <a:ea typeface="ParentTrees" panose="02000603000000000000" pitchFamily="2" charset="0"/>
              </a:rPr>
              <a:t>And the answer is…</a:t>
            </a:r>
            <a:endParaRPr lang="en-US" sz="5400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3200" dirty="0" smtClean="0">
              <a:latin typeface="ParentTrees" panose="02000603000000000000" pitchFamily="2" charset="0"/>
              <a:ea typeface="ParentTrees" panose="02000603000000000000" pitchFamily="2" charset="0"/>
            </a:endParaRPr>
          </a:p>
          <a:p>
            <a:pPr marL="0" indent="0">
              <a:buNone/>
            </a:pPr>
            <a:endParaRPr lang="en-US" sz="3200" dirty="0">
              <a:latin typeface="ParentTrees" panose="02000603000000000000" pitchFamily="2" charset="0"/>
              <a:ea typeface="ParentTrees" panose="02000603000000000000" pitchFamily="2" charset="0"/>
            </a:endParaRPr>
          </a:p>
          <a:p>
            <a:pPr marL="0" indent="0" algn="ctr">
              <a:buNone/>
            </a:pPr>
            <a:r>
              <a:rPr lang="en-US" sz="6600" dirty="0">
                <a:latin typeface="Arial Narrow" panose="020B0606020202030204" pitchFamily="34" charset="0"/>
                <a:ea typeface="ParentTrees" panose="02000603000000000000" pitchFamily="2" charset="0"/>
              </a:rPr>
              <a:t>3</a:t>
            </a:r>
            <a:r>
              <a:rPr lang="en-US" sz="6600" dirty="0" smtClean="0">
                <a:latin typeface="Arial Narrow" panose="020B0606020202030204" pitchFamily="34" charset="0"/>
                <a:ea typeface="ParentTrees" panose="02000603000000000000" pitchFamily="2" charset="0"/>
              </a:rPr>
              <a:t>40 </a:t>
            </a:r>
            <a:r>
              <a:rPr lang="en-US" sz="6600" dirty="0">
                <a:latin typeface="Arial Narrow" panose="020B0606020202030204" pitchFamily="34" charset="0"/>
                <a:ea typeface="ParentTrees" panose="02000603000000000000" pitchFamily="2" charset="0"/>
              </a:rPr>
              <a:t>cubic </a:t>
            </a:r>
            <a:r>
              <a:rPr lang="en-US" sz="6600" dirty="0" smtClean="0">
                <a:latin typeface="Arial Narrow" panose="020B0606020202030204" pitchFamily="34" charset="0"/>
                <a:ea typeface="ParentTrees" panose="02000603000000000000" pitchFamily="2" charset="0"/>
              </a:rPr>
              <a:t>cm </a:t>
            </a:r>
            <a:r>
              <a:rPr lang="en-US" sz="6600" dirty="0">
                <a:latin typeface="Arial Narrow" panose="020B0606020202030204" pitchFamily="34" charset="0"/>
                <a:ea typeface="ParentTrees" panose="02000603000000000000" pitchFamily="2" charset="0"/>
              </a:rPr>
              <a:t>or 3</a:t>
            </a:r>
            <a:r>
              <a:rPr lang="en-US" sz="6600" dirty="0" smtClean="0">
                <a:latin typeface="Arial Narrow" panose="020B0606020202030204" pitchFamily="34" charset="0"/>
                <a:ea typeface="ParentTrees" panose="02000603000000000000" pitchFamily="2" charset="0"/>
              </a:rPr>
              <a:t>40 cm</a:t>
            </a:r>
            <a:r>
              <a:rPr lang="en-US" sz="6600" baseline="30000" dirty="0" smtClean="0">
                <a:latin typeface="Arial Narrow" panose="020B0606020202030204" pitchFamily="34" charset="0"/>
                <a:ea typeface="ParentTrees" panose="02000603000000000000" pitchFamily="2" charset="0"/>
              </a:rPr>
              <a:t>3</a:t>
            </a:r>
            <a:r>
              <a:rPr lang="en-US" sz="6600" dirty="0" smtClean="0">
                <a:latin typeface="Arial Narrow" panose="020B0606020202030204" pitchFamily="34" charset="0"/>
                <a:ea typeface="ParentTrees" panose="02000603000000000000" pitchFamily="2" charset="0"/>
              </a:rPr>
              <a:t> </a:t>
            </a:r>
            <a:endParaRPr lang="en-US" sz="6600" dirty="0">
              <a:latin typeface="Arial Narrow" panose="020B0606020202030204" pitchFamily="34" charset="0"/>
              <a:ea typeface="ParentTrees" panose="02000603000000000000" pitchFamily="2" charset="0"/>
            </a:endParaRPr>
          </a:p>
          <a:p>
            <a:endParaRPr lang="en-US" dirty="0"/>
          </a:p>
        </p:txBody>
      </p:sp>
      <p:pic>
        <p:nvPicPr>
          <p:cNvPr id="4" name="j0214098.wav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8610600" y="624840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575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dirty="0" smtClean="0">
                <a:latin typeface="Arial Narrow" panose="020B0606020202030204" pitchFamily="34" charset="0"/>
                <a:ea typeface="ParentTrees" panose="02000603000000000000" pitchFamily="2" charset="0"/>
              </a:rPr>
              <a:t>Credits</a:t>
            </a:r>
            <a:endParaRPr lang="en-US" sz="6000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05400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>
              <a:latin typeface="ParentTrees" panose="02000603000000000000" pitchFamily="2" charset="0"/>
              <a:ea typeface="ParentTrees" panose="02000603000000000000" pitchFamily="2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Arial Narrow" panose="020B0606020202030204" pitchFamily="34" charset="0"/>
                <a:ea typeface="ParentTrees" panose="02000603000000000000" pitchFamily="2" charset="0"/>
              </a:rPr>
              <a:t>Visit my store for more great products! </a:t>
            </a:r>
          </a:p>
          <a:p>
            <a:pPr marL="0" indent="0" algn="ctr">
              <a:buNone/>
            </a:pPr>
            <a:r>
              <a:rPr lang="en-US" dirty="0">
                <a:latin typeface="Arial Narrow" panose="020B0606020202030204" pitchFamily="34" charset="0"/>
                <a:ea typeface="ParentTrees" panose="02000603000000000000" pitchFamily="2" charset="0"/>
                <a:hlinkClick r:id="rId2"/>
              </a:rPr>
              <a:t>https://</a:t>
            </a:r>
            <a:r>
              <a:rPr lang="en-US" dirty="0" smtClean="0">
                <a:latin typeface="Arial Narrow" panose="020B0606020202030204" pitchFamily="34" charset="0"/>
                <a:ea typeface="ParentTrees" panose="02000603000000000000" pitchFamily="2" charset="0"/>
                <a:hlinkClick r:id="rId2"/>
              </a:rPr>
              <a:t>www.teacherspayteachers.com/Store/Abseas</a:t>
            </a:r>
            <a:r>
              <a:rPr lang="en-US" dirty="0" smtClean="0">
                <a:latin typeface="Arial Narrow" panose="020B0606020202030204" pitchFamily="34" charset="0"/>
                <a:ea typeface="ParentTrees" panose="02000603000000000000" pitchFamily="2" charset="0"/>
              </a:rPr>
              <a:t>  </a:t>
            </a:r>
            <a:endParaRPr lang="en-US" dirty="0">
              <a:latin typeface="Arial Narrow" panose="020B0606020202030204" pitchFamily="34" charset="0"/>
              <a:ea typeface="ParentTrees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281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>
                <a:latin typeface="Arial Narrow" panose="020B0606020202030204" pitchFamily="34" charset="0"/>
                <a:ea typeface="ParentTrees" panose="02000603000000000000" pitchFamily="2" charset="0"/>
              </a:rPr>
              <a:t>And the answer is…</a:t>
            </a:r>
            <a:endParaRPr lang="en-US" sz="5400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4400" dirty="0" smtClean="0">
              <a:latin typeface="ParentTrees" panose="02000603000000000000" pitchFamily="2" charset="0"/>
              <a:ea typeface="ParentTrees" panose="02000603000000000000" pitchFamily="2" charset="0"/>
            </a:endParaRPr>
          </a:p>
          <a:p>
            <a:pPr marL="0" indent="0" algn="ctr">
              <a:buNone/>
            </a:pPr>
            <a:endParaRPr lang="en-US" sz="4400" dirty="0">
              <a:latin typeface="ParentTrees" panose="02000603000000000000" pitchFamily="2" charset="0"/>
              <a:ea typeface="ParentTrees" panose="02000603000000000000" pitchFamily="2" charset="0"/>
            </a:endParaRPr>
          </a:p>
          <a:p>
            <a:pPr marL="0" indent="0" algn="ctr">
              <a:buNone/>
            </a:pPr>
            <a:r>
              <a:rPr lang="en-US" sz="5500" dirty="0" smtClean="0">
                <a:latin typeface="Arial Narrow" panose="020B0606020202030204" pitchFamily="34" charset="0"/>
                <a:ea typeface="ParentTrees" panose="02000603000000000000" pitchFamily="2" charset="0"/>
              </a:rPr>
              <a:t>125 </a:t>
            </a:r>
            <a:r>
              <a:rPr lang="en-US" sz="5500" dirty="0">
                <a:latin typeface="Arial Narrow" panose="020B0606020202030204" pitchFamily="34" charset="0"/>
                <a:ea typeface="ParentTrees" panose="02000603000000000000" pitchFamily="2" charset="0"/>
              </a:rPr>
              <a:t>cubic </a:t>
            </a:r>
            <a:r>
              <a:rPr lang="en-US" sz="5500" dirty="0" smtClean="0">
                <a:latin typeface="Arial Narrow" panose="020B0606020202030204" pitchFamily="34" charset="0"/>
                <a:ea typeface="ParentTrees" panose="02000603000000000000" pitchFamily="2" charset="0"/>
              </a:rPr>
              <a:t>feet or </a:t>
            </a:r>
          </a:p>
          <a:p>
            <a:pPr marL="0" indent="0" algn="ctr">
              <a:buNone/>
            </a:pPr>
            <a:r>
              <a:rPr lang="en-US" sz="5500" dirty="0" smtClean="0">
                <a:latin typeface="Arial Narrow" panose="020B0606020202030204" pitchFamily="34" charset="0"/>
                <a:ea typeface="ParentTrees" panose="02000603000000000000" pitchFamily="2" charset="0"/>
              </a:rPr>
              <a:t>125 ft</a:t>
            </a:r>
            <a:r>
              <a:rPr lang="en-US" sz="5500" baseline="30000" dirty="0" smtClean="0">
                <a:latin typeface="Arial Narrow" panose="020B0606020202030204" pitchFamily="34" charset="0"/>
                <a:ea typeface="ParentTrees" panose="02000603000000000000" pitchFamily="2" charset="0"/>
              </a:rPr>
              <a:t>3</a:t>
            </a:r>
            <a:r>
              <a:rPr lang="en-US" sz="5500" dirty="0" smtClean="0">
                <a:latin typeface="Arial Narrow" panose="020B0606020202030204" pitchFamily="34" charset="0"/>
                <a:ea typeface="ParentTrees" panose="02000603000000000000" pitchFamily="2" charset="0"/>
              </a:rPr>
              <a:t> </a:t>
            </a:r>
            <a:endParaRPr lang="en-US" sz="5500" dirty="0">
              <a:latin typeface="Arial Narrow" panose="020B0606020202030204" pitchFamily="34" charset="0"/>
              <a:ea typeface="ParentTrees" panose="02000603000000000000" pitchFamily="2" charset="0"/>
            </a:endParaRPr>
          </a:p>
          <a:p>
            <a:endParaRPr lang="en-US" dirty="0"/>
          </a:p>
        </p:txBody>
      </p:sp>
      <p:pic>
        <p:nvPicPr>
          <p:cNvPr id="4" name="j0214098.wav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8610600" y="624840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683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500" dirty="0" smtClean="0">
                <a:latin typeface="Arial Narrow" panose="020B0606020202030204" pitchFamily="34" charset="0"/>
                <a:ea typeface="ParentTrees" panose="02000603000000000000" pitchFamily="2" charset="0"/>
              </a:rPr>
              <a:t>Find the volume of the prism below.</a:t>
            </a:r>
            <a:endParaRPr lang="en-US" sz="4500" dirty="0">
              <a:latin typeface="Arial Narrow" panose="020B0606020202030204" pitchFamily="34" charset="0"/>
              <a:ea typeface="ParentTrees" panose="02000603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http://glencoe.com/sites/common_assets/mathematics/0078916399/html/flcrmc1c10_4b_psp_60/images/pg60_0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905000"/>
            <a:ext cx="3886200" cy="36433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>
                <a:latin typeface="Arial Narrow" panose="020B0606020202030204" pitchFamily="34" charset="0"/>
                <a:ea typeface="ParentTrees" panose="02000603000000000000" pitchFamily="2" charset="0"/>
              </a:rPr>
              <a:t>And the answer is….</a:t>
            </a:r>
            <a:endParaRPr lang="en-US" sz="4800" dirty="0">
              <a:latin typeface="Arial Narrow" panose="020B0606020202030204" pitchFamily="34" charset="0"/>
              <a:ea typeface="ParentTrees" panose="02000603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7000" dirty="0" smtClean="0">
              <a:latin typeface="Burst My Bubble" pitchFamily="2" charset="0"/>
            </a:endParaRPr>
          </a:p>
          <a:p>
            <a:pPr algn="ctr">
              <a:buNone/>
            </a:pPr>
            <a:r>
              <a:rPr lang="en-US" sz="6000" dirty="0" smtClean="0">
                <a:latin typeface="Arial Narrow" panose="020B0606020202030204" pitchFamily="34" charset="0"/>
                <a:ea typeface="ParentTrees" panose="02000603000000000000" pitchFamily="2" charset="0"/>
              </a:rPr>
              <a:t>15 cubic feet or </a:t>
            </a:r>
          </a:p>
          <a:p>
            <a:pPr algn="ctr">
              <a:buNone/>
            </a:pPr>
            <a:r>
              <a:rPr lang="en-US" sz="6000" dirty="0" smtClean="0">
                <a:latin typeface="Arial Narrow" panose="020B0606020202030204" pitchFamily="34" charset="0"/>
                <a:ea typeface="ParentTrees" panose="02000603000000000000" pitchFamily="2" charset="0"/>
              </a:rPr>
              <a:t>15 ft</a:t>
            </a:r>
            <a:r>
              <a:rPr lang="en-US" sz="6000" baseline="30000" dirty="0" smtClean="0">
                <a:latin typeface="Arial Narrow" panose="020B0606020202030204" pitchFamily="34" charset="0"/>
                <a:ea typeface="ParentTrees" panose="02000603000000000000" pitchFamily="2" charset="0"/>
              </a:rPr>
              <a:t>3</a:t>
            </a:r>
            <a:endParaRPr lang="en-US" sz="6000" dirty="0">
              <a:latin typeface="Arial Narrow" panose="020B0606020202030204" pitchFamily="34" charset="0"/>
              <a:ea typeface="ParentTrees" panose="02000603000000000000" pitchFamily="2" charset="0"/>
            </a:endParaRPr>
          </a:p>
        </p:txBody>
      </p:sp>
      <p:pic>
        <p:nvPicPr>
          <p:cNvPr id="4" name="j0214098.wav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8458200" y="62484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471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latin typeface="Arial Narrow" panose="020B0606020202030204" pitchFamily="34" charset="0"/>
                <a:ea typeface="ParentTrees" panose="02000603000000000000" pitchFamily="2" charset="0"/>
              </a:rPr>
              <a:t>Find the volume of the prism below.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latin typeface="ParentTrees" panose="02000603000000000000" pitchFamily="2" charset="0"/>
              <a:ea typeface="ParentTrees" panose="02000603000000000000" pitchFamily="2" charset="0"/>
            </a:endParaRPr>
          </a:p>
          <a:p>
            <a:pPr marL="0" indent="0">
              <a:buNone/>
            </a:pPr>
            <a:r>
              <a:rPr lang="en-US" dirty="0" smtClean="0">
                <a:latin typeface="ParentTrees" panose="02000603000000000000" pitchFamily="2" charset="0"/>
                <a:ea typeface="ParentTrees" panose="02000603000000000000" pitchFamily="2" charset="0"/>
              </a:rPr>
              <a:t>				</a:t>
            </a:r>
            <a:r>
              <a:rPr lang="en-US" dirty="0" smtClean="0">
                <a:latin typeface="Arial Narrow" panose="020B0606020202030204" pitchFamily="34" charset="0"/>
                <a:ea typeface="ParentTrees" panose="02000603000000000000" pitchFamily="2" charset="0"/>
              </a:rPr>
              <a:t>   12.3 ft.</a:t>
            </a:r>
          </a:p>
          <a:p>
            <a:pPr marL="0" indent="0">
              <a:buNone/>
            </a:pPr>
            <a:r>
              <a:rPr lang="en-US" dirty="0">
                <a:latin typeface="ParentTrees" panose="02000603000000000000" pitchFamily="2" charset="0"/>
                <a:ea typeface="ParentTrees" panose="02000603000000000000" pitchFamily="2" charset="0"/>
              </a:rPr>
              <a:t> </a:t>
            </a:r>
            <a:r>
              <a:rPr lang="en-US" dirty="0" smtClean="0">
                <a:latin typeface="ParentTrees" panose="02000603000000000000" pitchFamily="2" charset="0"/>
                <a:ea typeface="ParentTrees" panose="02000603000000000000" pitchFamily="2" charset="0"/>
              </a:rPr>
              <a:t>           </a:t>
            </a:r>
            <a:r>
              <a:rPr lang="en-US" dirty="0" smtClean="0">
                <a:latin typeface="Arial Narrow" panose="020B0606020202030204" pitchFamily="34" charset="0"/>
                <a:ea typeface="ParentTrees" panose="02000603000000000000" pitchFamily="2" charset="0"/>
              </a:rPr>
              <a:t>2.4 ft.</a:t>
            </a:r>
          </a:p>
          <a:p>
            <a:pPr marL="0" indent="0">
              <a:buNone/>
            </a:pPr>
            <a:endParaRPr lang="en-US" dirty="0">
              <a:latin typeface="ParentTrees" panose="02000603000000000000" pitchFamily="2" charset="0"/>
              <a:ea typeface="ParentTrees" panose="02000603000000000000" pitchFamily="2" charset="0"/>
            </a:endParaRPr>
          </a:p>
          <a:p>
            <a:pPr marL="0" indent="0">
              <a:buNone/>
            </a:pPr>
            <a:endParaRPr lang="en-US" dirty="0" smtClean="0">
              <a:latin typeface="ParentTrees" panose="02000603000000000000" pitchFamily="2" charset="0"/>
              <a:ea typeface="ParentTrees" panose="02000603000000000000" pitchFamily="2" charset="0"/>
            </a:endParaRPr>
          </a:p>
          <a:p>
            <a:pPr marL="0" indent="0">
              <a:buNone/>
            </a:pPr>
            <a:r>
              <a:rPr lang="en-US" dirty="0">
                <a:latin typeface="ParentTrees" panose="02000603000000000000" pitchFamily="2" charset="0"/>
                <a:ea typeface="ParentTrees" panose="02000603000000000000" pitchFamily="2" charset="0"/>
              </a:rPr>
              <a:t>	</a:t>
            </a:r>
            <a:r>
              <a:rPr lang="en-US" dirty="0" smtClean="0">
                <a:latin typeface="ParentTrees" panose="02000603000000000000" pitchFamily="2" charset="0"/>
                <a:ea typeface="ParentTrees" panose="02000603000000000000" pitchFamily="2" charset="0"/>
              </a:rPr>
              <a:t> </a:t>
            </a:r>
          </a:p>
          <a:p>
            <a:pPr marL="0" indent="0">
              <a:buNone/>
            </a:pPr>
            <a:r>
              <a:rPr lang="en-US" dirty="0">
                <a:latin typeface="ParentTrees" panose="02000603000000000000" pitchFamily="2" charset="0"/>
                <a:ea typeface="ParentTrees" panose="02000603000000000000" pitchFamily="2" charset="0"/>
              </a:rPr>
              <a:t>	</a:t>
            </a:r>
            <a:r>
              <a:rPr lang="en-US" dirty="0" smtClean="0">
                <a:latin typeface="ParentTrees" panose="02000603000000000000" pitchFamily="2" charset="0"/>
                <a:ea typeface="ParentTrees" panose="02000603000000000000" pitchFamily="2" charset="0"/>
              </a:rPr>
              <a:t>   </a:t>
            </a:r>
            <a:r>
              <a:rPr lang="en-US" dirty="0" smtClean="0">
                <a:latin typeface="Arial Narrow" panose="020B0606020202030204" pitchFamily="34" charset="0"/>
                <a:ea typeface="ParentTrees" panose="02000603000000000000" pitchFamily="2" charset="0"/>
              </a:rPr>
              <a:t>5ft</a:t>
            </a:r>
            <a:endParaRPr lang="en-US" dirty="0">
              <a:latin typeface="Arial Narrow" panose="020B0606020202030204" pitchFamily="34" charset="0"/>
              <a:ea typeface="ParentTrees" panose="02000603000000000000" pitchFamily="2" charset="0"/>
            </a:endParaRPr>
          </a:p>
        </p:txBody>
      </p:sp>
      <p:sp>
        <p:nvSpPr>
          <p:cNvPr id="4" name="Cube 3"/>
          <p:cNvSpPr/>
          <p:nvPr/>
        </p:nvSpPr>
        <p:spPr>
          <a:xfrm>
            <a:off x="2376985" y="2590800"/>
            <a:ext cx="5029200" cy="3733800"/>
          </a:xfrm>
          <a:prstGeom prst="cub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335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>
                <a:latin typeface="Arial Narrow" panose="020B0606020202030204" pitchFamily="34" charset="0"/>
                <a:ea typeface="ParentTrees" panose="02000603000000000000" pitchFamily="2" charset="0"/>
              </a:rPr>
              <a:t>And the answer is…</a:t>
            </a:r>
            <a:endParaRPr lang="en-US" sz="4800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3200" dirty="0" smtClean="0">
              <a:latin typeface="ParentTrees" panose="02000603000000000000" pitchFamily="2" charset="0"/>
              <a:ea typeface="ParentTrees" panose="02000603000000000000" pitchFamily="2" charset="0"/>
            </a:endParaRPr>
          </a:p>
          <a:p>
            <a:pPr marL="0" indent="0" algn="ctr">
              <a:buNone/>
            </a:pPr>
            <a:endParaRPr lang="en-US" sz="4800" dirty="0">
              <a:latin typeface="ParentTrees" panose="02000603000000000000" pitchFamily="2" charset="0"/>
              <a:ea typeface="ParentTrees" panose="02000603000000000000" pitchFamily="2" charset="0"/>
            </a:endParaRPr>
          </a:p>
          <a:p>
            <a:pPr marL="0" indent="0" algn="ctr">
              <a:buNone/>
            </a:pPr>
            <a:r>
              <a:rPr lang="en-US" sz="4800" dirty="0" smtClean="0">
                <a:latin typeface="Arial Narrow" panose="020B0606020202030204" pitchFamily="34" charset="0"/>
                <a:ea typeface="ParentTrees" panose="02000603000000000000" pitchFamily="2" charset="0"/>
              </a:rPr>
              <a:t>147.6 </a:t>
            </a:r>
            <a:r>
              <a:rPr lang="en-US" sz="4800" dirty="0">
                <a:latin typeface="Arial Narrow" panose="020B0606020202030204" pitchFamily="34" charset="0"/>
                <a:ea typeface="ParentTrees" panose="02000603000000000000" pitchFamily="2" charset="0"/>
              </a:rPr>
              <a:t>cubic </a:t>
            </a:r>
            <a:r>
              <a:rPr lang="en-US" sz="4800" dirty="0" smtClean="0">
                <a:latin typeface="Arial Narrow" panose="020B0606020202030204" pitchFamily="34" charset="0"/>
                <a:ea typeface="ParentTrees" panose="02000603000000000000" pitchFamily="2" charset="0"/>
              </a:rPr>
              <a:t>feet or </a:t>
            </a:r>
          </a:p>
          <a:p>
            <a:pPr marL="0" indent="0" algn="ctr">
              <a:buNone/>
            </a:pPr>
            <a:r>
              <a:rPr lang="en-US" sz="4800" dirty="0" smtClean="0">
                <a:latin typeface="Arial Narrow" panose="020B0606020202030204" pitchFamily="34" charset="0"/>
                <a:ea typeface="ParentTrees" panose="02000603000000000000" pitchFamily="2" charset="0"/>
              </a:rPr>
              <a:t>147.6 ft</a:t>
            </a:r>
            <a:r>
              <a:rPr lang="en-US" sz="4800" baseline="30000" dirty="0" smtClean="0">
                <a:latin typeface="Arial Narrow" panose="020B0606020202030204" pitchFamily="34" charset="0"/>
                <a:ea typeface="ParentTrees" panose="02000603000000000000" pitchFamily="2" charset="0"/>
              </a:rPr>
              <a:t>3</a:t>
            </a:r>
            <a:r>
              <a:rPr lang="en-US" sz="4800" dirty="0" smtClean="0">
                <a:latin typeface="Arial Narrow" panose="020B0606020202030204" pitchFamily="34" charset="0"/>
                <a:ea typeface="ParentTrees" panose="02000603000000000000" pitchFamily="2" charset="0"/>
              </a:rPr>
              <a:t> </a:t>
            </a:r>
            <a:endParaRPr lang="en-US" sz="4800" dirty="0">
              <a:latin typeface="Arial Narrow" panose="020B0606020202030204" pitchFamily="34" charset="0"/>
              <a:ea typeface="ParentTrees" panose="02000603000000000000" pitchFamily="2" charset="0"/>
            </a:endParaRPr>
          </a:p>
          <a:p>
            <a:endParaRPr lang="en-US" dirty="0"/>
          </a:p>
        </p:txBody>
      </p:sp>
      <p:pic>
        <p:nvPicPr>
          <p:cNvPr id="4" name="j0214098.wav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8610600" y="624840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057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 smtClean="0">
                <a:latin typeface="Arial Narrow" panose="020B0606020202030204" pitchFamily="34" charset="0"/>
                <a:ea typeface="ParentTrees" panose="02000603000000000000" pitchFamily="2" charset="0"/>
              </a:rPr>
              <a:t>Find the volume of the composite figure below</a:t>
            </a:r>
            <a:r>
              <a:rPr lang="en-US" sz="4000" dirty="0" smtClean="0">
                <a:latin typeface="ParentTrees" panose="02000603000000000000" pitchFamily="2" charset="0"/>
                <a:ea typeface="ParentTrees" panose="02000603000000000000" pitchFamily="2" charset="0"/>
              </a:rPr>
              <a:t>.</a:t>
            </a:r>
            <a:endParaRPr lang="en-US" sz="4000" dirty="0">
              <a:latin typeface="ParentTrees" panose="02000603000000000000" pitchFamily="2" charset="0"/>
              <a:ea typeface="ParentTrees" panose="02000603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15362" name="Picture 2" descr="http://glencoe.com/sites/common_assets/mathematics/0078916399/html/flcrmc1c10_4b_psp_60/images/pg60_0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2648" y="1676400"/>
            <a:ext cx="6854952" cy="3997447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572000" y="4800600"/>
            <a:ext cx="4038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Reminder: Find the volume of each rectangular prism, then add them together.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600" dirty="0" smtClean="0">
                <a:latin typeface="Arial Narrow" panose="020B0606020202030204" pitchFamily="34" charset="0"/>
                <a:ea typeface="ParentTrees" panose="02000603000000000000" pitchFamily="2" charset="0"/>
              </a:rPr>
              <a:t>And the answer is…</a:t>
            </a:r>
            <a:endParaRPr lang="en-US" sz="4600" dirty="0">
              <a:latin typeface="Arial Narrow" panose="020B0606020202030204" pitchFamily="34" charset="0"/>
              <a:ea typeface="ParentTrees" panose="02000603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6500" dirty="0" smtClean="0">
              <a:latin typeface="Burst My Bubble" pitchFamily="2" charset="0"/>
            </a:endParaRPr>
          </a:p>
          <a:p>
            <a:pPr algn="ctr">
              <a:buNone/>
            </a:pPr>
            <a:r>
              <a:rPr lang="en-US" sz="5500" dirty="0" smtClean="0">
                <a:latin typeface="Arial Narrow" panose="020B0606020202030204" pitchFamily="34" charset="0"/>
                <a:ea typeface="ParentTrees" panose="02000603000000000000" pitchFamily="2" charset="0"/>
              </a:rPr>
              <a:t>35 cubic feet or </a:t>
            </a:r>
          </a:p>
          <a:p>
            <a:pPr algn="ctr">
              <a:buNone/>
            </a:pPr>
            <a:r>
              <a:rPr lang="en-US" sz="5500" dirty="0" smtClean="0">
                <a:latin typeface="Arial Narrow" panose="020B0606020202030204" pitchFamily="34" charset="0"/>
                <a:ea typeface="ParentTrees" panose="02000603000000000000" pitchFamily="2" charset="0"/>
              </a:rPr>
              <a:t>35 ft</a:t>
            </a:r>
            <a:r>
              <a:rPr lang="en-US" sz="5500" baseline="30000" dirty="0" smtClean="0">
                <a:latin typeface="Arial Narrow" panose="020B0606020202030204" pitchFamily="34" charset="0"/>
                <a:ea typeface="ParentTrees" panose="02000603000000000000" pitchFamily="2" charset="0"/>
              </a:rPr>
              <a:t>3</a:t>
            </a:r>
            <a:endParaRPr lang="en-US" sz="5500" dirty="0">
              <a:latin typeface="Arial Narrow" panose="020B0606020202030204" pitchFamily="34" charset="0"/>
              <a:ea typeface="ParentTrees" panose="02000603000000000000" pitchFamily="2" charset="0"/>
            </a:endParaRPr>
          </a:p>
        </p:txBody>
      </p:sp>
      <p:pic>
        <p:nvPicPr>
          <p:cNvPr id="4" name="j0214098.wav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8610600" y="6172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474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193</TotalTime>
  <Words>283</Words>
  <Application>Microsoft Office PowerPoint</Application>
  <PresentationFormat>On-screen Show (4:3)</PresentationFormat>
  <Paragraphs>113</Paragraphs>
  <Slides>22</Slides>
  <Notes>1</Notes>
  <HiddenSlides>0</HiddenSlides>
  <MMClips>10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 Narrow</vt:lpstr>
      <vt:lpstr>Burst My Bubble</vt:lpstr>
      <vt:lpstr>Calibri</vt:lpstr>
      <vt:lpstr>ParentTrees</vt:lpstr>
      <vt:lpstr>Tw Cen MT</vt:lpstr>
      <vt:lpstr>Wingdings</vt:lpstr>
      <vt:lpstr>Wingdings 2</vt:lpstr>
      <vt:lpstr>Median</vt:lpstr>
      <vt:lpstr>Find THAT Volume! (5.MD.C.5)</vt:lpstr>
      <vt:lpstr>Find the volume of the prism below.</vt:lpstr>
      <vt:lpstr>And the answer is…</vt:lpstr>
      <vt:lpstr>Find the volume of the prism below.</vt:lpstr>
      <vt:lpstr>And the answer is….</vt:lpstr>
      <vt:lpstr>Find the volume of the prism below.</vt:lpstr>
      <vt:lpstr>And the answer is…</vt:lpstr>
      <vt:lpstr>Find the volume of the composite figure below.</vt:lpstr>
      <vt:lpstr>And the answer is…</vt:lpstr>
      <vt:lpstr>Find the volume of the composite figure below.</vt:lpstr>
      <vt:lpstr>And the answer is…</vt:lpstr>
      <vt:lpstr>Find the volume of the truck.  Find the volume of the box.</vt:lpstr>
      <vt:lpstr>And the answer is…</vt:lpstr>
      <vt:lpstr>Find the volume of the prism below.</vt:lpstr>
      <vt:lpstr>And the answer is…</vt:lpstr>
      <vt:lpstr>Find the volume of the prism below.</vt:lpstr>
      <vt:lpstr>And the answer is…</vt:lpstr>
      <vt:lpstr>Find the volume of the prism below.</vt:lpstr>
      <vt:lpstr>And the answer is…</vt:lpstr>
      <vt:lpstr>Find the volume of the prism below.</vt:lpstr>
      <vt:lpstr>And the answer is…</vt:lpstr>
      <vt:lpstr>Credits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Find THAT Volume!</dc:title>
  <dc:creator>Shelby</dc:creator>
  <cp:lastModifiedBy>BRETEM</cp:lastModifiedBy>
  <cp:revision>34</cp:revision>
  <dcterms:created xsi:type="dcterms:W3CDTF">2014-02-25T22:58:05Z</dcterms:created>
  <dcterms:modified xsi:type="dcterms:W3CDTF">2017-04-19T14:02:59Z</dcterms:modified>
</cp:coreProperties>
</file>